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57" r:id="rId4"/>
    <p:sldId id="258" r:id="rId5"/>
    <p:sldId id="259" r:id="rId6"/>
    <p:sldId id="260" r:id="rId7"/>
    <p:sldId id="263" r:id="rId8"/>
    <p:sldId id="264" r:id="rId9"/>
    <p:sldId id="267" r:id="rId10"/>
    <p:sldId id="266" r:id="rId11"/>
    <p:sldId id="269" r:id="rId12"/>
    <p:sldId id="268" r:id="rId13"/>
    <p:sldId id="285" r:id="rId14"/>
    <p:sldId id="271" r:id="rId15"/>
    <p:sldId id="286" r:id="rId16"/>
    <p:sldId id="273" r:id="rId17"/>
    <p:sldId id="280" r:id="rId18"/>
    <p:sldId id="279" r:id="rId19"/>
    <p:sldId id="284" r:id="rId20"/>
    <p:sldId id="274" r:id="rId21"/>
    <p:sldId id="282" r:id="rId22"/>
    <p:sldId id="287" r:id="rId23"/>
    <p:sldId id="270" r:id="rId24"/>
    <p:sldId id="281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0F0E"/>
    <a:srgbClr val="948484"/>
    <a:srgbClr val="6E6060"/>
    <a:srgbClr val="5A3C3C"/>
    <a:srgbClr val="978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3485B-3051-44A9-A857-D4C1E55B48B5}" v="1" dt="2022-02-06T00:52:34.003"/>
    <p1510:client id="{9A5D4371-CEE2-4286-8B52-1B99F02702F9}" v="26" dt="2022-03-11T15:42:36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92" y="2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lege les Pins" userId="09fd3f5de9bc9fae" providerId="Windows Live" clId="Web-{5193485B-3051-44A9-A857-D4C1E55B48B5}"/>
    <pc:docChg chg="sldOrd">
      <pc:chgData name="College les Pins" userId="09fd3f5de9bc9fae" providerId="Windows Live" clId="Web-{5193485B-3051-44A9-A857-D4C1E55B48B5}" dt="2022-02-06T00:52:34.003" v="0"/>
      <pc:docMkLst>
        <pc:docMk/>
      </pc:docMkLst>
      <pc:sldChg chg="ord">
        <pc:chgData name="College les Pins" userId="09fd3f5de9bc9fae" providerId="Windows Live" clId="Web-{5193485B-3051-44A9-A857-D4C1E55B48B5}" dt="2022-02-06T00:52:34.003" v="0"/>
        <pc:sldMkLst>
          <pc:docMk/>
          <pc:sldMk cId="1144048054" sldId="266"/>
        </pc:sldMkLst>
      </pc:sldChg>
    </pc:docChg>
  </pc:docChgLst>
  <pc:docChgLst>
    <pc:chgData name="College les Pins" userId="09fd3f5de9bc9fae" providerId="Windows Live" clId="Web-{9A5D4371-CEE2-4286-8B52-1B99F02702F9}"/>
    <pc:docChg chg="modSld">
      <pc:chgData name="College les Pins" userId="09fd3f5de9bc9fae" providerId="Windows Live" clId="Web-{9A5D4371-CEE2-4286-8B52-1B99F02702F9}" dt="2022-03-11T15:42:36.635" v="23"/>
      <pc:docMkLst>
        <pc:docMk/>
      </pc:docMkLst>
      <pc:sldChg chg="addSp delSp modSp">
        <pc:chgData name="College les Pins" userId="09fd3f5de9bc9fae" providerId="Windows Live" clId="Web-{9A5D4371-CEE2-4286-8B52-1B99F02702F9}" dt="2022-03-11T15:42:36.635" v="23"/>
        <pc:sldMkLst>
          <pc:docMk/>
          <pc:sldMk cId="1671834531" sldId="264"/>
        </pc:sldMkLst>
        <pc:spChg chg="mod">
          <ac:chgData name="College les Pins" userId="09fd3f5de9bc9fae" providerId="Windows Live" clId="Web-{9A5D4371-CEE2-4286-8B52-1B99F02702F9}" dt="2022-03-11T15:35:44.986" v="5" actId="20577"/>
          <ac:spMkLst>
            <pc:docMk/>
            <pc:sldMk cId="1671834531" sldId="264"/>
            <ac:spMk id="2" creationId="{00000000-0000-0000-0000-000000000000}"/>
          </ac:spMkLst>
        </pc:spChg>
        <pc:spChg chg="add mod">
          <ac:chgData name="College les Pins" userId="09fd3f5de9bc9fae" providerId="Windows Live" clId="Web-{9A5D4371-CEE2-4286-8B52-1B99F02702F9}" dt="2022-03-11T15:39:46.344" v="9" actId="1076"/>
          <ac:spMkLst>
            <pc:docMk/>
            <pc:sldMk cId="1671834531" sldId="264"/>
            <ac:spMk id="3" creationId="{08736141-BEE1-4E03-BA37-C209529A5786}"/>
          </ac:spMkLst>
        </pc:spChg>
        <pc:spChg chg="add del mod">
          <ac:chgData name="College les Pins" userId="09fd3f5de9bc9fae" providerId="Windows Live" clId="Web-{9A5D4371-CEE2-4286-8B52-1B99F02702F9}" dt="2022-03-11T15:42:36.635" v="22"/>
          <ac:spMkLst>
            <pc:docMk/>
            <pc:sldMk cId="1671834531" sldId="264"/>
            <ac:spMk id="5" creationId="{7F39CB03-BD24-44E7-9486-3C0862509897}"/>
          </ac:spMkLst>
        </pc:spChg>
        <pc:picChg chg="add del mod">
          <ac:chgData name="College les Pins" userId="09fd3f5de9bc9fae" providerId="Windows Live" clId="Web-{9A5D4371-CEE2-4286-8B52-1B99F02702F9}" dt="2022-03-11T15:42:36.635" v="23"/>
          <ac:picMkLst>
            <pc:docMk/>
            <pc:sldMk cId="1671834531" sldId="264"/>
            <ac:picMk id="4" creationId="{8EB4DF29-7FA0-4737-B2E5-D9AAB6A5C8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68148-A705-4CFD-860F-7A00F92D8664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14001-C464-4A3E-9C19-86427D3B27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94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001-C464-4A3E-9C19-86427D3B27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78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14001-C464-4A3E-9C19-86427D3B27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31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57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65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33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43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20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63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79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18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4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FA40B-0A7F-48E7-8091-DBB5B7E62A06}" type="datetimeFigureOut">
              <a:rPr lang="fr-FR" smtClean="0"/>
              <a:t>13/03/2022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E7E10-023B-4AFD-86F2-39A126394B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4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hitiheritage.pf/vahine-tetea-punaaui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re-click.fr/tableaux/14810-tableau-en-verre-femme-serpent-jaune-100x100cm-kare-design-4025621530787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bastien-bailly.com/la-femme-elephant/76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ultea.fr/quand-baudelaire-faisait-effacer-sa-muse-dun-tableau-de-courbet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Serpent qui danse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Baudelaire</a:t>
            </a:r>
          </a:p>
        </p:txBody>
      </p:sp>
    </p:spTree>
    <p:extLst>
      <p:ext uri="{BB962C8B-B14F-4D97-AF65-F5344CB8AC3E}">
        <p14:creationId xmlns:p14="http://schemas.microsoft.com/office/powerpoint/2010/main" val="63759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97" t="40860" r="11796" b="11890"/>
          <a:stretch/>
        </p:blipFill>
        <p:spPr bwMode="auto">
          <a:xfrm>
            <a:off x="-36512" y="44624"/>
            <a:ext cx="9204920" cy="681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04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4701"/>
          <a:stretch/>
        </p:blipFill>
        <p:spPr>
          <a:xfrm>
            <a:off x="-36512" y="5804"/>
            <a:ext cx="9180512" cy="6858000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1835696" y="0"/>
            <a:ext cx="3384376" cy="34563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4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9" y="27434"/>
            <a:ext cx="4495800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5364088" y="181324"/>
            <a:ext cx="3096344" cy="936789"/>
          </a:xfrm>
          <a:prstGeom prst="wedgeRoundRectCallout">
            <a:avLst>
              <a:gd name="adj1" fmla="val -62977"/>
              <a:gd name="adj2" fmla="val 84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Date et signature</a:t>
            </a:r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5364088" y="5373216"/>
            <a:ext cx="3672408" cy="1224136"/>
          </a:xfrm>
          <a:prstGeom prst="wedgeRoundRectCallout">
            <a:avLst>
              <a:gd name="adj1" fmla="val -72038"/>
              <a:gd name="adj2" fmla="val -14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Quaerens quem devoret :</a:t>
            </a:r>
          </a:p>
          <a:p>
            <a:pPr algn="ctr"/>
            <a:r>
              <a:rPr lang="fr-FR" dirty="0" smtClean="0"/>
              <a:t>« Cherchant qui elle pourrait dévorer »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521349" y="1801847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Baudelaire, Jeanne Duval, dessin à la plume à l’encre de Chine, 1865, Musée du Louvre, Département des Arts graphiques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/>
              <a:t>Ce dessin dont une reproduction figure en tête de l’article, porte de la main de Poulet-</a:t>
            </a:r>
            <a:r>
              <a:rPr lang="fr-FR" dirty="0" err="1"/>
              <a:t>Malassis</a:t>
            </a:r>
            <a:r>
              <a:rPr lang="fr-FR" dirty="0"/>
              <a:t> : « dessin de Baudelaire 27 </a:t>
            </a:r>
            <a:r>
              <a:rPr lang="fr-FR" dirty="0" err="1"/>
              <a:t>fév</a:t>
            </a:r>
            <a:r>
              <a:rPr lang="fr-FR" dirty="0"/>
              <a:t> 65 » et de la main de Baudelaire : « quaerens quem devoret », citation de la Première épître de Pierre (V, 8) : « le diable, comme un lion rugissant, cherchant qui </a:t>
            </a:r>
            <a:r>
              <a:rPr lang="fr-FR" dirty="0" smtClean="0"/>
              <a:t>dévorer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128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44624"/>
            <a:ext cx="4464496" cy="67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4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179512" y="260648"/>
            <a:ext cx="6264696" cy="5400600"/>
            <a:chOff x="4290179" y="0"/>
            <a:chExt cx="4608512" cy="4200729"/>
          </a:xfrm>
        </p:grpSpPr>
        <p:sp>
          <p:nvSpPr>
            <p:cNvPr id="2" name="Rectangle 1"/>
            <p:cNvSpPr/>
            <p:nvPr/>
          </p:nvSpPr>
          <p:spPr>
            <a:xfrm>
              <a:off x="4290179" y="0"/>
              <a:ext cx="4608512" cy="12003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fr-FR" dirty="0">
                  <a:solidFill>
                    <a:prstClr val="black"/>
                  </a:solidFill>
                </a:rPr>
                <a:t>Que j’aime voir, chère indolente,</a:t>
              </a:r>
            </a:p>
            <a:p>
              <a:pPr lvl="0" algn="ctr">
                <a:defRPr/>
              </a:pPr>
              <a:r>
                <a:rPr lang="fr-FR" dirty="0">
                  <a:solidFill>
                    <a:prstClr val="black"/>
                  </a:solidFill>
                </a:rPr>
                <a:t>De ton corps si beau,</a:t>
              </a:r>
            </a:p>
            <a:p>
              <a:pPr lvl="0" algn="ctr">
                <a:defRPr/>
              </a:pPr>
              <a:r>
                <a:rPr lang="fr-FR" dirty="0">
                  <a:solidFill>
                    <a:prstClr val="black"/>
                  </a:solidFill>
                </a:rPr>
                <a:t>Comme une étoffe vacillante,</a:t>
              </a:r>
            </a:p>
            <a:p>
              <a:pPr lvl="0" algn="ctr">
                <a:defRPr/>
              </a:pPr>
              <a:r>
                <a:rPr lang="fr-FR" dirty="0">
                  <a:solidFill>
                    <a:prstClr val="black"/>
                  </a:solidFill>
                </a:rPr>
                <a:t>Miroiter la peau !</a:t>
              </a:r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l="7447" r="6055"/>
            <a:stretch/>
          </p:blipFill>
          <p:spPr>
            <a:xfrm>
              <a:off x="4290179" y="1203777"/>
              <a:ext cx="4608512" cy="2996952"/>
            </a:xfrm>
            <a:prstGeom prst="rect">
              <a:avLst/>
            </a:prstGeom>
          </p:spPr>
        </p:pic>
      </p:grpSp>
      <p:sp>
        <p:nvSpPr>
          <p:cNvPr id="4" name="Ellipse 3"/>
          <p:cNvSpPr/>
          <p:nvPr/>
        </p:nvSpPr>
        <p:spPr>
          <a:xfrm>
            <a:off x="5987008" y="1346632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1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6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" y="116632"/>
            <a:ext cx="9095747" cy="60486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504" y="5559366"/>
            <a:ext cx="3783555" cy="12118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Sur ta chevelure profonde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Aux âcres parfums,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Mer odorante et vagabonde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Aux flots bleus et bruns,</a:t>
            </a:r>
          </a:p>
        </p:txBody>
      </p:sp>
      <p:sp>
        <p:nvSpPr>
          <p:cNvPr id="4" name="Ellipse 3"/>
          <p:cNvSpPr/>
          <p:nvPr/>
        </p:nvSpPr>
        <p:spPr>
          <a:xfrm>
            <a:off x="3433859" y="5708103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2</a:t>
            </a: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892171" y="6165303"/>
            <a:ext cx="4337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>
                <a:hlinkClick r:id="rId3"/>
              </a:rPr>
              <a:t>https://www.tahitiheritage.pf/vahine-tetea-punaauia/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5562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1115616" y="836712"/>
            <a:ext cx="6743214" cy="5248381"/>
            <a:chOff x="2377122" y="17388"/>
            <a:chExt cx="6743214" cy="5248381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7122" y="17388"/>
              <a:ext cx="6743214" cy="5248381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768" y="28847"/>
              <a:ext cx="3706689" cy="1316850"/>
            </a:xfrm>
            <a:prstGeom prst="rect">
              <a:avLst/>
            </a:prstGeom>
          </p:spPr>
        </p:pic>
      </p:grpSp>
      <p:sp>
        <p:nvSpPr>
          <p:cNvPr id="5" name="Ellipse 4"/>
          <p:cNvSpPr/>
          <p:nvPr/>
        </p:nvSpPr>
        <p:spPr>
          <a:xfrm>
            <a:off x="7401630" y="5517232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9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840760" cy="6840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9632" y="5445224"/>
            <a:ext cx="370790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yeux où rien ne se révèle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 doux ni d’amer,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Sont deux bijoux froids où se mêlent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L’or avec le 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fer.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658416" y="4988024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4</a:t>
            </a:r>
          </a:p>
        </p:txBody>
      </p:sp>
      <p:sp>
        <p:nvSpPr>
          <p:cNvPr id="5" name="Rectangle 4">
            <a:hlinkClick r:id="rId3"/>
          </p:cNvPr>
          <p:cNvSpPr/>
          <p:nvPr/>
        </p:nvSpPr>
        <p:spPr>
          <a:xfrm>
            <a:off x="8172400" y="6507053"/>
            <a:ext cx="738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smtClean="0">
                <a:hlinkClick r:id="rId3"/>
              </a:rPr>
              <a:t>Site web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228572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0" y="116632"/>
            <a:ext cx="8269097" cy="630932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86" y="5268294"/>
            <a:ext cx="8663167" cy="1591194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8191793" y="5606691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5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49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b="7747"/>
          <a:stretch/>
        </p:blipFill>
        <p:spPr>
          <a:xfrm>
            <a:off x="3614753" y="0"/>
            <a:ext cx="5520119" cy="6813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5843" y="6526217"/>
            <a:ext cx="828883" cy="261610"/>
          </a:xfrm>
          <a:prstGeom prst="rect">
            <a:avLst/>
          </a:prstGeom>
          <a:solidFill>
            <a:srgbClr val="948484">
              <a:alpha val="38039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100" smtClean="0">
                <a:hlinkClick r:id="rId3"/>
              </a:rPr>
              <a:t>Site web</a:t>
            </a:r>
            <a:endParaRPr lang="fr-FR" sz="1100"/>
          </a:p>
        </p:txBody>
      </p:sp>
      <p:sp>
        <p:nvSpPr>
          <p:cNvPr id="5" name="Rectangle 4"/>
          <p:cNvSpPr/>
          <p:nvPr/>
        </p:nvSpPr>
        <p:spPr>
          <a:xfrm>
            <a:off x="70709" y="1580599"/>
            <a:ext cx="4001244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Sous le fardeau de ta paresse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Ta tête d’enfant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Se balance avec la mollesse</a:t>
            </a:r>
          </a:p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D’un jeune éléphant,</a:t>
            </a:r>
          </a:p>
        </p:txBody>
      </p:sp>
      <p:sp>
        <p:nvSpPr>
          <p:cNvPr id="4" name="Ellipse 3"/>
          <p:cNvSpPr/>
          <p:nvPr/>
        </p:nvSpPr>
        <p:spPr>
          <a:xfrm>
            <a:off x="3157553" y="5793484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2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9552" y="699055"/>
            <a:ext cx="3707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Que j’aime voir, chère indolente,</a:t>
            </a:r>
          </a:p>
          <a:p>
            <a:pPr algn="ctr"/>
            <a:r>
              <a:rPr lang="fr-FR" dirty="0"/>
              <a:t>De ton corps si beau,</a:t>
            </a:r>
          </a:p>
          <a:p>
            <a:pPr algn="ctr"/>
            <a:r>
              <a:rPr lang="fr-FR" dirty="0"/>
              <a:t>Comme une étoffe vacillante,</a:t>
            </a:r>
          </a:p>
          <a:p>
            <a:pPr algn="ctr"/>
            <a:r>
              <a:rPr lang="fr-FR" dirty="0"/>
              <a:t>Miroiter la peau !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Sur ta chevelure profonde</a:t>
            </a:r>
          </a:p>
          <a:p>
            <a:pPr algn="ctr"/>
            <a:r>
              <a:rPr lang="fr-FR" dirty="0"/>
              <a:t>Aux âcres parfums,</a:t>
            </a:r>
          </a:p>
          <a:p>
            <a:pPr algn="ctr"/>
            <a:r>
              <a:rPr lang="fr-FR" dirty="0"/>
              <a:t>Mer odorante et vagabonde</a:t>
            </a:r>
          </a:p>
          <a:p>
            <a:pPr algn="ctr"/>
            <a:r>
              <a:rPr lang="fr-FR" dirty="0"/>
              <a:t>Aux flots bleus et bruns,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 un navire qui s’éveille</a:t>
            </a:r>
          </a:p>
          <a:p>
            <a:pPr algn="ctr"/>
            <a:r>
              <a:rPr lang="fr-FR" dirty="0"/>
              <a:t>Au vent du matin,</a:t>
            </a:r>
          </a:p>
          <a:p>
            <a:pPr algn="ctr"/>
            <a:r>
              <a:rPr lang="fr-FR" dirty="0"/>
              <a:t>Mon âme rêveuse appareille</a:t>
            </a:r>
          </a:p>
          <a:p>
            <a:pPr algn="ctr"/>
            <a:r>
              <a:rPr lang="fr-FR" dirty="0"/>
              <a:t>Pour un ciel lointain.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Tes yeux où rien ne se révèle</a:t>
            </a:r>
          </a:p>
          <a:p>
            <a:pPr algn="ctr"/>
            <a:r>
              <a:rPr lang="fr-FR" dirty="0"/>
              <a:t>De doux ni d’amer,</a:t>
            </a:r>
          </a:p>
          <a:p>
            <a:pPr algn="ctr"/>
            <a:r>
              <a:rPr lang="fr-FR" dirty="0"/>
              <a:t>Sont deux bijoux froids où se mêlent</a:t>
            </a:r>
          </a:p>
          <a:p>
            <a:pPr algn="ctr"/>
            <a:r>
              <a:rPr lang="fr-FR" dirty="0"/>
              <a:t>L’or avec le fer.</a:t>
            </a:r>
          </a:p>
          <a:p>
            <a:pPr algn="ctr"/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464496" y="44624"/>
            <a:ext cx="4572000" cy="67403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/>
              <a:t>A te voir marcher en cadence,</a:t>
            </a:r>
          </a:p>
          <a:p>
            <a:pPr algn="ctr"/>
            <a:r>
              <a:rPr lang="fr-FR" dirty="0"/>
              <a:t>Belle d’abandon,</a:t>
            </a:r>
          </a:p>
          <a:p>
            <a:pPr algn="ctr"/>
            <a:r>
              <a:rPr lang="fr-FR" dirty="0"/>
              <a:t>On dirait un serpent qui danse</a:t>
            </a:r>
          </a:p>
          <a:p>
            <a:pPr algn="ctr"/>
            <a:r>
              <a:rPr lang="fr-FR" dirty="0"/>
              <a:t>Au bout d’un bâton.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Sous le fardeau de ta paresse</a:t>
            </a:r>
          </a:p>
          <a:p>
            <a:pPr algn="ctr"/>
            <a:r>
              <a:rPr lang="fr-FR" dirty="0"/>
              <a:t>Ta tête d’enfant</a:t>
            </a:r>
          </a:p>
          <a:p>
            <a:pPr algn="ctr"/>
            <a:r>
              <a:rPr lang="fr-FR" dirty="0"/>
              <a:t>Se balance avec la mollesse</a:t>
            </a:r>
          </a:p>
          <a:p>
            <a:pPr algn="ctr"/>
            <a:r>
              <a:rPr lang="fr-FR" dirty="0"/>
              <a:t>D’un jeune éléphant,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Et ton corps se penche et s’allonge</a:t>
            </a:r>
          </a:p>
          <a:p>
            <a:pPr algn="ctr"/>
            <a:r>
              <a:rPr lang="fr-FR" dirty="0"/>
              <a:t>Comme un fin vaisseau</a:t>
            </a:r>
          </a:p>
          <a:p>
            <a:pPr algn="ctr"/>
            <a:r>
              <a:rPr lang="fr-FR" dirty="0"/>
              <a:t>Qui roule bord sur bord et plonge</a:t>
            </a:r>
          </a:p>
          <a:p>
            <a:pPr algn="ctr"/>
            <a:r>
              <a:rPr lang="fr-FR" dirty="0"/>
              <a:t>Ses vergues dans l’eau.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Comme un flot grossi par la fonte</a:t>
            </a:r>
          </a:p>
          <a:p>
            <a:pPr algn="ctr"/>
            <a:r>
              <a:rPr lang="fr-FR" dirty="0"/>
              <a:t>Des glaciers grondants,</a:t>
            </a:r>
          </a:p>
          <a:p>
            <a:pPr algn="ctr"/>
            <a:r>
              <a:rPr lang="fr-FR" dirty="0"/>
              <a:t>Quand l’eau de ta bouche remonte</a:t>
            </a:r>
          </a:p>
          <a:p>
            <a:pPr algn="ctr"/>
            <a:r>
              <a:rPr lang="fr-FR" dirty="0"/>
              <a:t>Au bord de tes dents,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Je crois boire un vin de bohême,</a:t>
            </a:r>
          </a:p>
          <a:p>
            <a:pPr algn="ctr"/>
            <a:r>
              <a:rPr lang="fr-FR" dirty="0"/>
              <a:t>Amer et vainqueur,</a:t>
            </a:r>
          </a:p>
          <a:p>
            <a:pPr algn="ctr"/>
            <a:r>
              <a:rPr lang="fr-FR" dirty="0"/>
              <a:t>Un ciel liquide qui parsème</a:t>
            </a:r>
          </a:p>
          <a:p>
            <a:pPr algn="ctr"/>
            <a:r>
              <a:rPr lang="fr-FR" dirty="0"/>
              <a:t>D’étoiles mon cœur !</a:t>
            </a:r>
          </a:p>
        </p:txBody>
      </p:sp>
    </p:spTree>
    <p:extLst>
      <p:ext uri="{BB962C8B-B14F-4D97-AF65-F5344CB8AC3E}">
        <p14:creationId xmlns:p14="http://schemas.microsoft.com/office/powerpoint/2010/main" val="4494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5594" t="6271" r="4894" b="7736"/>
          <a:stretch/>
        </p:blipFill>
        <p:spPr>
          <a:xfrm>
            <a:off x="-43804" y="-54768"/>
            <a:ext cx="9217024" cy="69127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47" y="204273"/>
            <a:ext cx="4572396" cy="13229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6" name="Ellipse 5"/>
          <p:cNvSpPr/>
          <p:nvPr/>
        </p:nvSpPr>
        <p:spPr>
          <a:xfrm>
            <a:off x="4029447" y="1070020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4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83" y="38691"/>
            <a:ext cx="4515966" cy="60212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9398" y="5459813"/>
            <a:ext cx="403244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/>
              <a:t>Comme un flot grossi par la fonte</a:t>
            </a:r>
          </a:p>
          <a:p>
            <a:pPr algn="ctr"/>
            <a:r>
              <a:rPr lang="fr-FR"/>
              <a:t>Des glaciers grondants,</a:t>
            </a:r>
          </a:p>
          <a:p>
            <a:pPr algn="ctr"/>
            <a:r>
              <a:rPr lang="fr-FR"/>
              <a:t>Quand l’eau de ta bouche remonte</a:t>
            </a:r>
          </a:p>
          <a:p>
            <a:pPr algn="ctr"/>
            <a:r>
              <a:rPr lang="fr-FR"/>
              <a:t>Au bord de tes dents,</a:t>
            </a:r>
          </a:p>
        </p:txBody>
      </p:sp>
      <p:sp>
        <p:nvSpPr>
          <p:cNvPr id="7" name="Ellipse 6"/>
          <p:cNvSpPr/>
          <p:nvPr/>
        </p:nvSpPr>
        <p:spPr>
          <a:xfrm>
            <a:off x="6393904" y="5602777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8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2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16632"/>
            <a:ext cx="4380654" cy="66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3664"/>
          <a:stretch/>
        </p:blipFill>
        <p:spPr>
          <a:xfrm>
            <a:off x="-36512" y="-223777"/>
            <a:ext cx="9180512" cy="70817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4008" y="5001523"/>
            <a:ext cx="4248472" cy="1200329"/>
          </a:xfrm>
          <a:prstGeom prst="rect">
            <a:avLst/>
          </a:prstGeom>
          <a:solidFill>
            <a:srgbClr val="130F0E">
              <a:alpha val="37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fr-FR" dirty="0" smtClean="0">
                <a:solidFill>
                  <a:schemeClr val="bg1"/>
                </a:solidFill>
              </a:rPr>
              <a:t>Je </a:t>
            </a:r>
            <a:r>
              <a:rPr lang="fr-FR" dirty="0">
                <a:solidFill>
                  <a:schemeClr val="bg1"/>
                </a:solidFill>
              </a:rPr>
              <a:t>crois boire un vin de bohême,</a:t>
            </a:r>
          </a:p>
          <a:p>
            <a:pPr lvl="0" algn="ctr">
              <a:defRPr/>
            </a:pPr>
            <a:r>
              <a:rPr lang="fr-FR" dirty="0">
                <a:solidFill>
                  <a:schemeClr val="bg1"/>
                </a:solidFill>
              </a:rPr>
              <a:t>Amer et vainqueur,</a:t>
            </a:r>
          </a:p>
          <a:p>
            <a:pPr lvl="0" algn="ctr">
              <a:defRPr/>
            </a:pPr>
            <a:r>
              <a:rPr lang="fr-FR" dirty="0">
                <a:solidFill>
                  <a:schemeClr val="bg1"/>
                </a:solidFill>
              </a:rPr>
              <a:t>Un ciel liquide qui parsème</a:t>
            </a:r>
          </a:p>
          <a:p>
            <a:pPr lvl="0" algn="ctr">
              <a:defRPr/>
            </a:pPr>
            <a:r>
              <a:rPr lang="fr-FR" dirty="0">
                <a:solidFill>
                  <a:schemeClr val="bg1"/>
                </a:solidFill>
              </a:rPr>
              <a:t>D’étoiles mon cœur !</a:t>
            </a:r>
          </a:p>
        </p:txBody>
      </p:sp>
      <p:sp>
        <p:nvSpPr>
          <p:cNvPr id="7" name="Ellipse 6"/>
          <p:cNvSpPr/>
          <p:nvPr/>
        </p:nvSpPr>
        <p:spPr>
          <a:xfrm>
            <a:off x="4186808" y="5615526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07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828449" cy="49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8" t="23434" r="20454" b="35198"/>
          <a:stretch/>
        </p:blipFill>
        <p:spPr bwMode="auto">
          <a:xfrm>
            <a:off x="891968" y="404664"/>
            <a:ext cx="7861465" cy="42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5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4" t="30153" r="20517" b="10076"/>
          <a:stretch/>
        </p:blipFill>
        <p:spPr bwMode="auto">
          <a:xfrm>
            <a:off x="683568" y="404664"/>
            <a:ext cx="7819697" cy="614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4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7" t="23907" r="20967" b="31577"/>
          <a:stretch/>
        </p:blipFill>
        <p:spPr bwMode="auto">
          <a:xfrm>
            <a:off x="588787" y="764704"/>
            <a:ext cx="800085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9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6" t="22988" r="20431" b="10345"/>
          <a:stretch/>
        </p:blipFill>
        <p:spPr bwMode="auto">
          <a:xfrm>
            <a:off x="755576" y="0"/>
            <a:ext cx="780393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7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Serpent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4" y="1628800"/>
            <a:ext cx="90297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2289" y="0"/>
            <a:ext cx="4368265" cy="1143000"/>
          </a:xfrm>
        </p:spPr>
        <p:txBody>
          <a:bodyPr/>
          <a:lstStyle/>
          <a:p>
            <a:r>
              <a:rPr lang="fr-FR" dirty="0"/>
              <a:t>Qui danse...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736141-BEE1-4E03-BA37-C209529A5786}"/>
              </a:ext>
            </a:extLst>
          </p:cNvPr>
          <p:cNvSpPr txBox="1"/>
          <p:nvPr/>
        </p:nvSpPr>
        <p:spPr>
          <a:xfrm>
            <a:off x="4499992" y="6486397"/>
            <a:ext cx="56517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https://www.haremdas.fr/les-danses-orientales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4624"/>
            <a:ext cx="55245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9" t="7929" r="11971" b="12071"/>
          <a:stretch/>
        </p:blipFill>
        <p:spPr bwMode="auto">
          <a:xfrm>
            <a:off x="0" y="0"/>
            <a:ext cx="9144000" cy="5345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396" y="5342307"/>
            <a:ext cx="9111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Courbet</a:t>
            </a:r>
            <a:r>
              <a:rPr lang="fr-FR" dirty="0"/>
              <a:t>, </a:t>
            </a:r>
            <a:r>
              <a:rPr lang="fr-FR" i="1" dirty="0"/>
              <a:t>L'Atelier du peintre</a:t>
            </a:r>
            <a:r>
              <a:rPr lang="fr-FR" dirty="0"/>
              <a:t>, huile sur toile, 1855, Musée d'Orsay.</a:t>
            </a:r>
          </a:p>
          <a:p>
            <a:r>
              <a:rPr lang="fr-FR" dirty="0"/>
              <a:t>Jeanne figurait sur cette toile, mais Courbet l’a dissimulée sous une couche de </a:t>
            </a:r>
            <a:r>
              <a:rPr lang="fr-FR" dirty="0" smtClean="0"/>
              <a:t>peinture. </a:t>
            </a:r>
            <a:r>
              <a:rPr lang="fr-FR" dirty="0"/>
              <a:t>Ironiquement, le temps faisant son œuvre, cette couche de peinture s’est altérée et Jeanne est de nouveau visible près de son amant 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96" y="6488668"/>
            <a:ext cx="913204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i="1" dirty="0">
                <a:hlinkClick r:id="rId3"/>
              </a:rPr>
              <a:t>https://cultea.fr/quand-baudelaire-faisait-effacer-sa-muse-dun-tableau-de-courbet.html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08635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511</Words>
  <Application>Microsoft Office PowerPoint</Application>
  <PresentationFormat>Affichage à l'écran (4:3)</PresentationFormat>
  <Paragraphs>95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Thème Office</vt:lpstr>
      <vt:lpstr>Le Serpent qui danse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Serpent</vt:lpstr>
      <vt:lpstr>Qui danse...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Serpent qui danse</dc:title>
  <dc:creator>petit jean marie</dc:creator>
  <cp:lastModifiedBy>Collège les Pins</cp:lastModifiedBy>
  <cp:revision>49</cp:revision>
  <dcterms:created xsi:type="dcterms:W3CDTF">2021-12-08T10:15:17Z</dcterms:created>
  <dcterms:modified xsi:type="dcterms:W3CDTF">2022-03-13T18:47:37Z</dcterms:modified>
</cp:coreProperties>
</file>